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Montserrat SemiBold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8" roundtripDataSignature="AMtx7mjEyyCQEzDI+qFj/fPf3WUxz1m8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SemiBold-italic.fntdata"/><Relationship Id="rId41" Type="http://schemas.openxmlformats.org/officeDocument/2006/relationships/font" Target="fonts/MontserratSemiBold-bold.fntdata"/><Relationship Id="rId22" Type="http://schemas.openxmlformats.org/officeDocument/2006/relationships/slide" Target="slides/slide17.xml"/><Relationship Id="rId44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SemiBold-boldItalic.fntdata"/><Relationship Id="rId24" Type="http://schemas.openxmlformats.org/officeDocument/2006/relationships/slide" Target="slides/slide19.xml"/><Relationship Id="rId46" Type="http://schemas.openxmlformats.org/officeDocument/2006/relationships/font" Target="fonts/Montserrat-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Montserra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Google Shape;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" name="Google Shape;1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jpg"/><Relationship Id="rId7" Type="http://schemas.openxmlformats.org/officeDocument/2006/relationships/image" Target="../media/image12.jpg"/><Relationship Id="rId8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18049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2003423"/>
            <a:ext cx="9144000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</a:rPr>
              <a:t>The Joy of Fractions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Years 4-8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21" y="5944602"/>
            <a:ext cx="1969832" cy="907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Fraction Cliparts, Download Free Fraction Cliparts png images, Free  ClipArts on Clipart Library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615" y="4019549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ctions Part 5: Equivalent Fractions | OK Math and Reading Lady"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0233" y="4019549"/>
            <a:ext cx="3871767" cy="168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ar models / Equivalence / Good teaching / Fractions / Topdrawer / Home  - Topdrawer"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0639" y="269875"/>
            <a:ext cx="33242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ing Through Making Fraction Sets - Investigations3" id="91" name="Google Shape;9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15450" y="236786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cept of Fractions |Concept of Half| Concept of One Fourth|Two Third"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8017" y="4156113"/>
            <a:ext cx="3035965" cy="1224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ng Fractions | Open Middle®" id="93" name="Google Shape;9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62608" y="402137"/>
            <a:ext cx="38576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1022758" y="351044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Multiple Representation of Fractions</a:t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/>
          <p:nvPr/>
        </p:nvSpPr>
        <p:spPr>
          <a:xfrm>
            <a:off x="3226648" y="1783728"/>
            <a:ext cx="453006" cy="453006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3702298" y="1783728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3702298" y="224504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3226648" y="224504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7199153" y="2020473"/>
            <a:ext cx="453006" cy="453006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9770704" y="2016607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8912232" y="2016608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053760" y="2028862"/>
            <a:ext cx="456871" cy="4568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ourse: Mathematics - Class 6, Topic: Fractions on Number Line"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3359" y="3840973"/>
            <a:ext cx="2879584" cy="995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0"/>
          <p:cNvCxnSpPr/>
          <p:nvPr/>
        </p:nvCxnSpPr>
        <p:spPr>
          <a:xfrm>
            <a:off x="6096000" y="1258349"/>
            <a:ext cx="0" cy="444616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"/>
          <p:cNvCxnSpPr/>
          <p:nvPr/>
        </p:nvCxnSpPr>
        <p:spPr>
          <a:xfrm>
            <a:off x="1518407" y="3330429"/>
            <a:ext cx="9286613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10"/>
          <p:cNvSpPr txBox="1"/>
          <p:nvPr/>
        </p:nvSpPr>
        <p:spPr>
          <a:xfrm>
            <a:off x="8053760" y="3838686"/>
            <a:ext cx="1426128" cy="12448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1"/>
          <p:cNvSpPr txBox="1"/>
          <p:nvPr>
            <p:ph type="ctrTitle"/>
          </p:nvPr>
        </p:nvSpPr>
        <p:spPr>
          <a:xfrm>
            <a:off x="1524000" y="552616"/>
            <a:ext cx="9144000" cy="6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 u="sng">
                <a:solidFill>
                  <a:schemeClr val="lt1"/>
                </a:solidFill>
              </a:rPr>
              <a:t>Myer Maths: Areas of Focus</a:t>
            </a:r>
            <a:endParaRPr/>
          </a:p>
        </p:txBody>
      </p:sp>
      <p:sp>
        <p:nvSpPr>
          <p:cNvPr id="205" name="Google Shape;205;p11"/>
          <p:cNvSpPr txBox="1"/>
          <p:nvPr>
            <p:ph idx="1" type="subTitle"/>
          </p:nvPr>
        </p:nvSpPr>
        <p:spPr>
          <a:xfrm>
            <a:off x="1431721" y="1627463"/>
            <a:ext cx="9144000" cy="4169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Choral Counting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Maths Academic Language Sentence Frames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Mental Maths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Fractions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</a:rPr>
              <a:t>Money</a:t>
            </a:r>
            <a:endParaRPr/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Choral Counting</a:t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mber lines from 0 to 1 showing halves, thirds, fourths, sixths, and  eighths | Number line, Fractions, Teaching fractions" id="214" name="Google Shape;2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6650" y="1619250"/>
            <a:ext cx="48387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Sentence Frames</a:t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8254767" y="1568741"/>
            <a:ext cx="755009" cy="142612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9009776" y="1568740"/>
            <a:ext cx="755009" cy="142612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981512" y="1804750"/>
            <a:ext cx="65182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981512" y="4130603"/>
            <a:ext cx="65182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One-third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gold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Two-thirds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square is </a:t>
            </a:r>
            <a:r>
              <a:rPr b="1" lang="en-US" sz="2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green</a:t>
            </a:r>
            <a:r>
              <a:rPr b="1"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8254768" y="3710032"/>
            <a:ext cx="494950" cy="1426129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8749720" y="3710032"/>
            <a:ext cx="494950" cy="1426129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9257253" y="3710032"/>
            <a:ext cx="494950" cy="1426129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>
            <p:ph type="title"/>
          </p:nvPr>
        </p:nvSpPr>
        <p:spPr>
          <a:xfrm>
            <a:off x="1425856" y="517489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Oral Language: Fraction Names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2206787" y="1640539"/>
            <a:ext cx="8388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One-Quarter or One-Fourth?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b="1" lang="en-US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One-Half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One-Third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One-Fourth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b="1" lang="en-US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One-Fifth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One-Sixth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One-Seventh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One-Eighth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One-Ninth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One-Tenth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Mental Maths with Fractions</a:t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1098698" y="1413063"/>
            <a:ext cx="97155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20?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40?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12?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double 24?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48?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one-half 24?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Mental Maths with Fractions</a:t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6"/>
          <p:cNvSpPr txBox="1"/>
          <p:nvPr/>
        </p:nvSpPr>
        <p:spPr>
          <a:xfrm>
            <a:off x="1098698" y="1413063"/>
            <a:ext cx="9715500" cy="31080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567" r="0" t="-23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17"/>
          <p:cNvSpPr txBox="1"/>
          <p:nvPr>
            <p:ph type="ctrTitle"/>
          </p:nvPr>
        </p:nvSpPr>
        <p:spPr>
          <a:xfrm>
            <a:off x="1524000" y="552616"/>
            <a:ext cx="9144000" cy="6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>
                <a:solidFill>
                  <a:schemeClr val="lt1"/>
                </a:solidFill>
              </a:rPr>
              <a:t>Fraction Number Sense</a:t>
            </a:r>
            <a:endParaRPr/>
          </a:p>
        </p:txBody>
      </p:sp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889000" y="1381456"/>
            <a:ext cx="10655300" cy="442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solidFill>
                  <a:schemeClr val="lt1"/>
                </a:solidFill>
              </a:rPr>
              <a:t>What can you say about __________?</a:t>
            </a:r>
            <a:endParaRPr i="1" sz="3200">
              <a:solidFill>
                <a:schemeClr val="lt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chemeClr val="lt1"/>
                </a:solidFill>
              </a:rPr>
              <a:t>Sense-making sequences of fractions.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chemeClr val="lt1"/>
                </a:solidFill>
              </a:rPr>
              <a:t>Are they getting closer to 0 or to 1?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i="1" lang="en-US" sz="3200">
                <a:solidFill>
                  <a:schemeClr val="lt1"/>
                </a:solidFill>
              </a:rPr>
              <a:t>Use “numerator” and “denominator” in what you say.</a:t>
            </a:r>
            <a:endParaRPr/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</p:txBody>
      </p:sp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838200" y="791668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What can you say about __________?</a:t>
            </a: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 txBox="1"/>
          <p:nvPr/>
        </p:nvSpPr>
        <p:spPr>
          <a:xfrm>
            <a:off x="545195" y="2393941"/>
            <a:ext cx="11396261" cy="20701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143" l="-1336" r="0" t="-35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>
            <p:ph type="title"/>
          </p:nvPr>
        </p:nvSpPr>
        <p:spPr>
          <a:xfrm>
            <a:off x="838200" y="791668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What can you say about __________?</a:t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 txBox="1"/>
          <p:nvPr/>
        </p:nvSpPr>
        <p:spPr>
          <a:xfrm>
            <a:off x="545195" y="2393941"/>
            <a:ext cx="11396261" cy="30573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86" l="-1336" r="0" t="-23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45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The Date Game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1  12  22</a:t>
            </a:r>
            <a:endParaRPr/>
          </a:p>
          <a:p>
            <a:pPr indent="-571500" lvl="0" marL="5715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the numbers/digits above, find an arithmetic relationship between the numbers.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>
            <p:ph type="title"/>
          </p:nvPr>
        </p:nvSpPr>
        <p:spPr>
          <a:xfrm>
            <a:off x="838200" y="791668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What can you say about __________?</a:t>
            </a: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 txBox="1"/>
          <p:nvPr/>
        </p:nvSpPr>
        <p:spPr>
          <a:xfrm>
            <a:off x="545195" y="2393941"/>
            <a:ext cx="11396261" cy="25649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140" l="-1336" r="0" t="-26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21"/>
          <p:cNvSpPr txBox="1"/>
          <p:nvPr>
            <p:ph type="ctrTitle"/>
          </p:nvPr>
        </p:nvSpPr>
        <p:spPr>
          <a:xfrm>
            <a:off x="338470" y="435658"/>
            <a:ext cx="11515060" cy="65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b="1" lang="en-US" sz="4000">
                <a:solidFill>
                  <a:schemeClr val="lt1"/>
                </a:solidFill>
              </a:rPr>
              <a:t>Sense Making Strategy for Fraction Division</a:t>
            </a:r>
            <a:endParaRPr/>
          </a:p>
        </p:txBody>
      </p:sp>
      <p:sp>
        <p:nvSpPr>
          <p:cNvPr id="291" name="Google Shape;291;p21"/>
          <p:cNvSpPr txBox="1"/>
          <p:nvPr>
            <p:ph idx="1" type="subTitle"/>
          </p:nvPr>
        </p:nvSpPr>
        <p:spPr>
          <a:xfrm>
            <a:off x="768350" y="1404476"/>
            <a:ext cx="10655300" cy="4475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i="1" lang="en-US" sz="3200">
                <a:solidFill>
                  <a:schemeClr val="lt1"/>
                </a:solidFill>
              </a:rPr>
              <a:t>Why is it important for students to learn fraction division?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i="1" lang="en-US" sz="3200">
                <a:solidFill>
                  <a:schemeClr val="lt1"/>
                </a:solidFill>
              </a:rPr>
              <a:t>Why do we find common denominators for addition and subtraction but not for multiplication and division of fractions?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>
            <p:ph type="title"/>
          </p:nvPr>
        </p:nvSpPr>
        <p:spPr>
          <a:xfrm>
            <a:off x="202019" y="345101"/>
            <a:ext cx="11739437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Sense Making Strategy for Fraction Division</a:t>
            </a: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" name="Google Shape;29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 txBox="1"/>
          <p:nvPr/>
        </p:nvSpPr>
        <p:spPr>
          <a:xfrm>
            <a:off x="545195" y="1653561"/>
            <a:ext cx="11396261" cy="27660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166" l="-1336" r="-1014" t="-26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/>
          <p:nvPr>
            <p:ph type="title"/>
          </p:nvPr>
        </p:nvSpPr>
        <p:spPr>
          <a:xfrm>
            <a:off x="85060" y="345101"/>
            <a:ext cx="1210694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Sense Making Strategy for Fraction Division</a:t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440399" y="1683979"/>
            <a:ext cx="113962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is the last time you had a situation in your life when you needed to do fraction arithmetic with 37 as the denominator?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>
            <p:ph type="title"/>
          </p:nvPr>
        </p:nvSpPr>
        <p:spPr>
          <a:xfrm>
            <a:off x="85060" y="345101"/>
            <a:ext cx="1210694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Sense Making Strategy for Fraction Division</a:t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5" name="Google Shape;31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440399" y="1683979"/>
            <a:ext cx="11396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Let’s agree on the following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fraction is a way to write a division problem.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Arithmetically, dividing 10 tons by 5 tons is the same as dividing 10 Kg by 5 Kg.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other words, dividing 10 whatevers by 5 whatevers is 10 divided by 5 if the whatevers are the same.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Fraction Division with Common Denominators</a:t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/>
          <p:cNvSpPr txBox="1"/>
          <p:nvPr/>
        </p:nvSpPr>
        <p:spPr>
          <a:xfrm>
            <a:off x="545195" y="1321501"/>
            <a:ext cx="11396261" cy="50418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3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Fraction Division with Common Denominators</a:t>
            </a:r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" name="Google Shape;33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/>
        </p:nvSpPr>
        <p:spPr>
          <a:xfrm>
            <a:off x="545195" y="1321501"/>
            <a:ext cx="11396261" cy="2951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36" r="0" t="-24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Fraction Division with Common Denominators</a:t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/>
        </p:nvSpPr>
        <p:spPr>
          <a:xfrm>
            <a:off x="545195" y="1321501"/>
            <a:ext cx="11396261" cy="40250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1" l="-1336" r="0" t="-18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/>
          <p:nvPr/>
        </p:nvSpPr>
        <p:spPr>
          <a:xfrm>
            <a:off x="0" y="0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28"/>
          <p:cNvSpPr txBox="1"/>
          <p:nvPr>
            <p:ph type="ctrTitle"/>
          </p:nvPr>
        </p:nvSpPr>
        <p:spPr>
          <a:xfrm>
            <a:off x="338470" y="435658"/>
            <a:ext cx="11515060" cy="65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</a:pPr>
            <a:r>
              <a:rPr b="1" lang="en-US" sz="4000">
                <a:solidFill>
                  <a:schemeClr val="lt1"/>
                </a:solidFill>
              </a:rPr>
              <a:t>Ancient Egypt and Unit Fractions</a:t>
            </a:r>
            <a:endParaRPr/>
          </a:p>
        </p:txBody>
      </p:sp>
      <p:sp>
        <p:nvSpPr>
          <p:cNvPr id="347" name="Google Shape;347;p28"/>
          <p:cNvSpPr txBox="1"/>
          <p:nvPr>
            <p:ph idx="1" type="subTitle"/>
          </p:nvPr>
        </p:nvSpPr>
        <p:spPr>
          <a:xfrm>
            <a:off x="768350" y="1404476"/>
            <a:ext cx="10655300" cy="4475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</a:rPr>
              <a:t>In ancient Egypt, all fraction arithmetic was performed using unit fractions</a:t>
            </a:r>
            <a:r>
              <a:rPr i="1" lang="en-US" sz="3200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</a:rPr>
              <a:t>Every fraction can be written as a sum of unique unit fractions in an infinite number of ways!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Egyptian Fractions</a:t>
            </a:r>
            <a:endParaRPr/>
          </a:p>
        </p:txBody>
      </p:sp>
      <p:sp>
        <p:nvSpPr>
          <p:cNvPr id="354" name="Google Shape;354;p29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45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Which One Doesn’t Belong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SemiBold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3590488" y="1976076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707934" y="2192460"/>
            <a:ext cx="1426128" cy="12448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3604470" y="3655579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251508" y="3658512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251508" y="1984364"/>
            <a:ext cx="1661020" cy="166102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721916" y="3856331"/>
            <a:ext cx="1426128" cy="12448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5346934" y="3838624"/>
            <a:ext cx="1426128" cy="12448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5325961" y="2184172"/>
            <a:ext cx="1426128" cy="12613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970" y="394132"/>
            <a:ext cx="6141963" cy="31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0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3" name="Google Shape;363;p3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3102811" y="4116695"/>
            <a:ext cx="8105554" cy="9814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42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Fraction Subtraction Practice: Egyptian Fractions</a:t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 txBox="1"/>
          <p:nvPr/>
        </p:nvSpPr>
        <p:spPr>
          <a:xfrm>
            <a:off x="545195" y="1321501"/>
            <a:ext cx="11396261" cy="45293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4" l="-1069" r="-165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Fraction Subtraction Practice: Egyptian Fractions</a:t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 txBox="1"/>
          <p:nvPr/>
        </p:nvSpPr>
        <p:spPr>
          <a:xfrm>
            <a:off x="545195" y="1321501"/>
            <a:ext cx="11396261" cy="32349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6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type="title"/>
          </p:nvPr>
        </p:nvSpPr>
        <p:spPr>
          <a:xfrm>
            <a:off x="0" y="345101"/>
            <a:ext cx="121920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SemiBold"/>
              <a:buNone/>
            </a:pPr>
            <a:r>
              <a:rPr lang="en-US" sz="3600"/>
              <a:t>Shortest Egyptian Fractions</a:t>
            </a:r>
            <a:endParaRPr sz="3600"/>
          </a:p>
        </p:txBody>
      </p:sp>
      <p:sp>
        <p:nvSpPr>
          <p:cNvPr id="386" name="Google Shape;386;p33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3"/>
          <p:cNvSpPr txBox="1"/>
          <p:nvPr/>
        </p:nvSpPr>
        <p:spPr>
          <a:xfrm>
            <a:off x="2392326" y="1309209"/>
            <a:ext cx="7456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https://r-knott.surrey.ac.uk/Fractions/egyptian.html</a:t>
            </a:r>
            <a:endParaRPr/>
          </a:p>
        </p:txBody>
      </p:sp>
      <p:pic>
        <p:nvPicPr>
          <p:cNvPr id="389" name="Google Shape;3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9831" y="1895550"/>
            <a:ext cx="6875506" cy="3715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 b="1131" l="0" r="1" t="0"/>
          <a:stretch/>
        </p:blipFill>
        <p:spPr>
          <a:xfrm>
            <a:off x="0" y="-1"/>
            <a:ext cx="6193971" cy="61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7" name="Google Shape;397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4"/>
          <p:cNvSpPr txBox="1"/>
          <p:nvPr/>
        </p:nvSpPr>
        <p:spPr>
          <a:xfrm>
            <a:off x="6342077" y="2228729"/>
            <a:ext cx="57252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Gill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Instructional Support Services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Konocti Unified School District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tim.gill@konoctiusd.org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ractions Quotes | Fractions Sayings | Fractions Picture Quotes" id="125" name="Google Shape;125;p4"/>
          <p:cNvPicPr preferRelativeResize="0"/>
          <p:nvPr/>
        </p:nvPicPr>
        <p:blipFill rotWithShape="1">
          <a:blip r:embed="rId3">
            <a:alphaModFix/>
          </a:blip>
          <a:srcRect b="25542" l="0" r="1" t="31857"/>
          <a:stretch/>
        </p:blipFill>
        <p:spPr>
          <a:xfrm>
            <a:off x="1993977" y="871095"/>
            <a:ext cx="8204046" cy="461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38200" y="1965881"/>
            <a:ext cx="10515600" cy="3687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SemiBold"/>
              <a:buNone/>
            </a:pPr>
            <a:r>
              <a:t/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285" y="6010298"/>
            <a:ext cx="1615586" cy="74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-1"/>
            <a:ext cx="12192000" cy="5962651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5"/>
          <p:cNvSpPr txBox="1"/>
          <p:nvPr>
            <p:ph type="ctrTitle"/>
          </p:nvPr>
        </p:nvSpPr>
        <p:spPr>
          <a:xfrm>
            <a:off x="1524000" y="665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</a:rPr>
              <a:t>Three Models for Fractions</a:t>
            </a:r>
            <a:endParaRPr/>
          </a:p>
        </p:txBody>
      </p:sp>
      <p:sp>
        <p:nvSpPr>
          <p:cNvPr id="136" name="Google Shape;136;p5"/>
          <p:cNvSpPr txBox="1"/>
          <p:nvPr>
            <p:ph idx="1" type="subTitle"/>
          </p:nvPr>
        </p:nvSpPr>
        <p:spPr>
          <a:xfrm>
            <a:off x="1524000" y="314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Area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Set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chemeClr val="lt1"/>
                </a:solidFill>
              </a:rPr>
              <a:t>Number Line</a:t>
            </a:r>
            <a:endParaRPr sz="4000">
              <a:solidFill>
                <a:srgbClr val="9CC2E5"/>
              </a:solidFill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450" y="6106026"/>
            <a:ext cx="1692891" cy="61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Area Model (fraction of the whole)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large square is shaded red?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4597167" y="2798057"/>
            <a:ext cx="1261885" cy="1261885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597166" y="407039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5859052" y="407039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859052" y="2798057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</a:pPr>
            <a:r>
              <a:rPr lang="en-US"/>
              <a:t>Set Model (fraction of the objects)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squares are shaded red?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2105637" y="3183951"/>
            <a:ext cx="1261885" cy="1261885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297815" y="3183949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6561146" y="3183949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8824478" y="3183950"/>
            <a:ext cx="1261885" cy="12618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Number Line Model (location/distance)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753016" y="1563539"/>
            <a:ext cx="10515600" cy="123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i="1"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is ¼ on the number line?</a:t>
            </a:r>
            <a:endParaRPr/>
          </a:p>
        </p:txBody>
      </p:sp>
      <p:pic>
        <p:nvPicPr>
          <p:cNvPr descr="Course: Mathematics - Class 6, Topic: Fractions on Number Line"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916" y="2653893"/>
            <a:ext cx="6820249" cy="23573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3624044" y="3785294"/>
            <a:ext cx="238757" cy="23875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38200" y="345101"/>
            <a:ext cx="10515600" cy="74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SemiBold"/>
              <a:buNone/>
            </a:pPr>
            <a:r>
              <a:rPr lang="en-US"/>
              <a:t>Number Line Model (location/distance)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0" y="5966961"/>
            <a:ext cx="12192000" cy="891039"/>
          </a:xfrm>
          <a:prstGeom prst="rect">
            <a:avLst/>
          </a:prstGeom>
          <a:gradFill>
            <a:gsLst>
              <a:gs pos="0">
                <a:srgbClr val="21459C"/>
              </a:gs>
              <a:gs pos="100000">
                <a:srgbClr val="2E75B5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777" y="6196262"/>
            <a:ext cx="1345679" cy="48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ry Potter Platform 9 3/4 Hogwarts Express cork-backed drinks coaster  (lsh) | eBay"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8878" y="1190160"/>
            <a:ext cx="4379053" cy="447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2022-11-21T20:52:48Z</dcterms:created>
  <dc:creator>Tim Gill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2022-03-01T22:20:08Z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287191b9-777f-4d5a-b3ff-59f407ff32b4</vt:lpwstr>
  </property>
  <property fmtid="{D5CDD505-2E9C-101B-9397-08002B2CF9AE}" pid="8" name="MSIP_Label_d7dc88d9-fa17-47eb-a208-3e66f59d50e5_ContentBits">
    <vt:lpwstr>0</vt:lpwstr>
  </property>
  <property fmtid="{D5CDD505-2E9C-101B-9397-08002B2CF9AE}" pid="9" name="ContentTypeId">
    <vt:lpwstr>0x01010036309C57540D76469D1450094295CA9A</vt:lpwstr>
  </property>
</Properties>
</file>