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Montserrat SemiBold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h1jJq6MKjPIwaaVpFtnDVAmPvG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italic.fntdata"/><Relationship Id="rId30" Type="http://schemas.openxmlformats.org/officeDocument/2006/relationships/font" Target="fonts/MontserratSemiBold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SemiBold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b="0" i="0" sz="4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0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6.jpg"/><Relationship Id="rId8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18049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2003423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</a:rPr>
              <a:t>The Joy of Fractions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Years K-3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21" y="5944602"/>
            <a:ext cx="1969832" cy="907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Fraction Cliparts, Download Free Fraction Cliparts png images, Free  ClipArts on Clipart Library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615" y="4019549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ctions Part 5: Equivalent Fractions | OK Math and Reading Lady"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0233" y="4019549"/>
            <a:ext cx="3871767" cy="168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ar models / Equivalence / Good teaching / Fractions / Topdrawer / Home  - Topdrawer" id="90" name="Google Shape;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0639" y="269875"/>
            <a:ext cx="33242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ing Through Making Fraction Sets - Investigations3" id="91" name="Google Shape;9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15450" y="236786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cept of Fractions |Concept of Half| Concept of One Fourth|Two Third"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8017" y="4156113"/>
            <a:ext cx="3035965" cy="1224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ing Fractions | Open Middle®" id="93" name="Google Shape;9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62608" y="402137"/>
            <a:ext cx="38576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1022758" y="351044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Multiple Representation of Fractions</a:t>
            </a: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/>
          <p:nvPr/>
        </p:nvSpPr>
        <p:spPr>
          <a:xfrm>
            <a:off x="3226648" y="1783728"/>
            <a:ext cx="453006" cy="453006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3702298" y="1783728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3702298" y="2245042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3226648" y="2245042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7199153" y="2020473"/>
            <a:ext cx="453006" cy="453006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9770704" y="2016607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8912232" y="2016608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053760" y="2028862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ourse: Mathematics - Class 6, Topic: Fractions on Number Line" id="195" name="Google Shape;1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3359" y="3840973"/>
            <a:ext cx="2879584" cy="995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0"/>
          <p:cNvCxnSpPr/>
          <p:nvPr/>
        </p:nvCxnSpPr>
        <p:spPr>
          <a:xfrm>
            <a:off x="6096000" y="1258349"/>
            <a:ext cx="0" cy="444616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"/>
          <p:cNvCxnSpPr/>
          <p:nvPr/>
        </p:nvCxnSpPr>
        <p:spPr>
          <a:xfrm>
            <a:off x="1518407" y="3330429"/>
            <a:ext cx="9286613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10"/>
          <p:cNvSpPr txBox="1"/>
          <p:nvPr/>
        </p:nvSpPr>
        <p:spPr>
          <a:xfrm>
            <a:off x="8053760" y="3838686"/>
            <a:ext cx="1426128" cy="12448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0" y="0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1"/>
          <p:cNvSpPr txBox="1"/>
          <p:nvPr>
            <p:ph type="ctrTitle"/>
          </p:nvPr>
        </p:nvSpPr>
        <p:spPr>
          <a:xfrm>
            <a:off x="1524000" y="552616"/>
            <a:ext cx="9144000" cy="685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</a:pPr>
            <a:r>
              <a:rPr b="1" lang="en-US" sz="4000" u="sng">
                <a:solidFill>
                  <a:schemeClr val="lt1"/>
                </a:solidFill>
              </a:rPr>
              <a:t>Myer Maths: Areas of Focus</a:t>
            </a:r>
            <a:endParaRPr/>
          </a:p>
        </p:txBody>
      </p:sp>
      <p:sp>
        <p:nvSpPr>
          <p:cNvPr id="205" name="Google Shape;205;p11"/>
          <p:cNvSpPr txBox="1"/>
          <p:nvPr>
            <p:ph idx="1" type="subTitle"/>
          </p:nvPr>
        </p:nvSpPr>
        <p:spPr>
          <a:xfrm>
            <a:off x="1431721" y="1627463"/>
            <a:ext cx="9144000" cy="4169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Choral Counting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Maths Academic Language Sentence Frames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Mental Maths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Fractions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Money</a:t>
            </a:r>
            <a:endParaRPr/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Oral Language: Choral Counting</a:t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mber lines from 0 to 1 showing halves, thirds, fourths, sixths, and  eighths | Number line, Fractions, Teaching fractions" id="214" name="Google Shape;2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6650" y="1619250"/>
            <a:ext cx="48387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Oral Language: Sentence Frames</a:t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8254767" y="1568741"/>
            <a:ext cx="755009" cy="1426129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9009776" y="1568740"/>
            <a:ext cx="755009" cy="142612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981512" y="1804750"/>
            <a:ext cx="651824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One-half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One-half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981512" y="4130603"/>
            <a:ext cx="651824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One-third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gold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Two-thirds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green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8254768" y="3710032"/>
            <a:ext cx="494950" cy="1426129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8749720" y="3710032"/>
            <a:ext cx="494950" cy="1426129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9257253" y="3710032"/>
            <a:ext cx="494950" cy="1426129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>
            <p:ph type="title"/>
          </p:nvPr>
        </p:nvSpPr>
        <p:spPr>
          <a:xfrm>
            <a:off x="1425856" y="517489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Oral Language: Fraction Names</a:t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2206787" y="1640539"/>
            <a:ext cx="8388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One-Quarter or One-Fourth?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b="1" lang="en-US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One-Half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One-Third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One-Fourth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b="1" lang="en-US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One-Fifth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One-Sixth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One-Seventh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One-Eighth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One-Ninth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One-Tenth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Mental Maths with Fractions</a:t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/>
        </p:nvSpPr>
        <p:spPr>
          <a:xfrm>
            <a:off x="1066800" y="1358900"/>
            <a:ext cx="97155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double 2?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one-half 4?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double 3?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double 6?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one-half 12?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one-half 6?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/>
          <p:nvPr/>
        </p:nvSpPr>
        <p:spPr>
          <a:xfrm>
            <a:off x="0" y="0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16"/>
          <p:cNvSpPr txBox="1"/>
          <p:nvPr>
            <p:ph type="ctrTitle"/>
          </p:nvPr>
        </p:nvSpPr>
        <p:spPr>
          <a:xfrm>
            <a:off x="1524000" y="552616"/>
            <a:ext cx="9144000" cy="685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</a:pPr>
            <a:r>
              <a:rPr b="1" lang="en-US" sz="4000">
                <a:solidFill>
                  <a:schemeClr val="lt1"/>
                </a:solidFill>
              </a:rPr>
              <a:t>Fraction Number Sense</a:t>
            </a:r>
            <a:endParaRPr/>
          </a:p>
        </p:txBody>
      </p:sp>
      <p:sp>
        <p:nvSpPr>
          <p:cNvPr id="251" name="Google Shape;251;p16"/>
          <p:cNvSpPr txBox="1"/>
          <p:nvPr>
            <p:ph idx="1" type="subTitle"/>
          </p:nvPr>
        </p:nvSpPr>
        <p:spPr>
          <a:xfrm>
            <a:off x="889000" y="1381456"/>
            <a:ext cx="10655300" cy="442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u="sng">
                <a:solidFill>
                  <a:schemeClr val="lt1"/>
                </a:solidFill>
              </a:rPr>
              <a:t>More or less than one-half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Choose a question for students that has only two possible responses.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Example:  </a:t>
            </a:r>
            <a:r>
              <a:rPr i="1" lang="en-US" sz="2800">
                <a:solidFill>
                  <a:schemeClr val="lt1"/>
                </a:solidFill>
              </a:rPr>
              <a:t>Do you have long hair or short hair?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chemeClr val="lt1"/>
                </a:solidFill>
              </a:rPr>
              <a:t>Students move into the two groups.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chemeClr val="lt1"/>
                </a:solidFill>
              </a:rPr>
              <a:t>Determine which group is “more than one-half” and which is “less than one-half”.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chemeClr val="lt1"/>
                </a:solidFill>
              </a:rPr>
              <a:t>Use sentence frames to express the results.</a:t>
            </a:r>
            <a:endParaRPr/>
          </a:p>
          <a:p>
            <a:pPr indent="-368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  <a:p>
            <a:pPr indent="-3683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More or Less than One-Half</a:t>
            </a: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7"/>
          <p:cNvSpPr txBox="1"/>
          <p:nvPr/>
        </p:nvSpPr>
        <p:spPr>
          <a:xfrm>
            <a:off x="440138" y="1395722"/>
            <a:ext cx="11396261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than half of the students have _______ hair.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Less than half of the students have _______ hair.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2E75B5"/>
                </a:solidFill>
                <a:latin typeface="Montserrat"/>
                <a:ea typeface="Montserrat"/>
                <a:cs typeface="Montserrat"/>
                <a:sym typeface="Montserrat"/>
              </a:rPr>
              <a:t>If it isn’t obvious which group has more or less members, use one-to-one correspondence to make the determination.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/>
          <p:nvPr/>
        </p:nvSpPr>
        <p:spPr>
          <a:xfrm>
            <a:off x="0" y="0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18"/>
          <p:cNvSpPr txBox="1"/>
          <p:nvPr>
            <p:ph type="ctrTitle"/>
          </p:nvPr>
        </p:nvSpPr>
        <p:spPr>
          <a:xfrm>
            <a:off x="1524000" y="552616"/>
            <a:ext cx="9144000" cy="685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</a:pPr>
            <a:r>
              <a:rPr b="1" lang="en-US" sz="4000">
                <a:solidFill>
                  <a:schemeClr val="lt1"/>
                </a:solidFill>
              </a:rPr>
              <a:t>Fraction Number Sense</a:t>
            </a:r>
            <a:endParaRPr/>
          </a:p>
        </p:txBody>
      </p:sp>
      <p:sp>
        <p:nvSpPr>
          <p:cNvPr id="267" name="Google Shape;267;p18"/>
          <p:cNvSpPr txBox="1"/>
          <p:nvPr>
            <p:ph idx="1" type="subTitle"/>
          </p:nvPr>
        </p:nvSpPr>
        <p:spPr>
          <a:xfrm>
            <a:off x="889000" y="1381456"/>
            <a:ext cx="10655300" cy="44224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772" r="-684" t="-34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Anchors: Zero, One-Half, One</a:t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9"/>
          <p:cNvSpPr txBox="1"/>
          <p:nvPr/>
        </p:nvSpPr>
        <p:spPr>
          <a:xfrm>
            <a:off x="545195" y="4024622"/>
            <a:ext cx="11396261" cy="13248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218" l="-1336" r="0" t="-5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1206" y="1390011"/>
            <a:ext cx="6189588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3451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The Date Game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38200" y="1965881"/>
            <a:ext cx="10515600" cy="3687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30  11  22</a:t>
            </a:r>
            <a:endParaRPr/>
          </a:p>
          <a:p>
            <a:pPr indent="-571500" lvl="0" marL="5715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the numbers/digits above, find a arithmetic relationship between the numbers.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85" y="6010298"/>
            <a:ext cx="1615586" cy="74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Anchors: Zero, One-Half, One</a:t>
            </a: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0"/>
          <p:cNvSpPr txBox="1"/>
          <p:nvPr/>
        </p:nvSpPr>
        <p:spPr>
          <a:xfrm>
            <a:off x="545195" y="4024622"/>
            <a:ext cx="11396261" cy="12304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365" l="-1336" r="0" t="-59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1206" y="1390011"/>
            <a:ext cx="6189588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064" l="0" r="0" t="-2295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 SemiBold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 txBox="1"/>
          <p:nvPr/>
        </p:nvSpPr>
        <p:spPr>
          <a:xfrm>
            <a:off x="545195" y="4024622"/>
            <a:ext cx="11396261" cy="10779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8076" l="-1336" r="0" t="-67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pic>
        <p:nvPicPr>
          <p:cNvPr id="295" name="Google Shape;29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1206" y="1390011"/>
            <a:ext cx="6189588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064" l="0" r="0" t="-2295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 SemiBold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2" name="Google Shape;302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2"/>
          <p:cNvSpPr txBox="1"/>
          <p:nvPr/>
        </p:nvSpPr>
        <p:spPr>
          <a:xfrm>
            <a:off x="545195" y="4024622"/>
            <a:ext cx="11396261" cy="10779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8076" l="-1336" r="0" t="-67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pic>
        <p:nvPicPr>
          <p:cNvPr id="304" name="Google Shape;30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1206" y="1390011"/>
            <a:ext cx="6189588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3">
            <a:alphaModFix/>
          </a:blip>
          <a:srcRect b="1131" l="0" r="1" t="0"/>
          <a:stretch/>
        </p:blipFill>
        <p:spPr>
          <a:xfrm>
            <a:off x="0" y="-1"/>
            <a:ext cx="6193971" cy="61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3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2" name="Google Shape;312;p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3"/>
          <p:cNvSpPr txBox="1"/>
          <p:nvPr/>
        </p:nvSpPr>
        <p:spPr>
          <a:xfrm>
            <a:off x="6342077" y="2228729"/>
            <a:ext cx="572521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Gill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Instructional Support Services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Konocti Unified School District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tim.gill@konoctiusd.org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3451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Which One Doesn’t Belong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838200" y="1965881"/>
            <a:ext cx="10515600" cy="3687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SemiBold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85" y="6010298"/>
            <a:ext cx="1615586" cy="74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3590488" y="1976076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707934" y="2192460"/>
            <a:ext cx="1426128" cy="12448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3604470" y="3655579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251508" y="3658512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251508" y="1984364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721916" y="3856331"/>
            <a:ext cx="1426128" cy="12448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5346934" y="3838624"/>
            <a:ext cx="1426128" cy="12448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5325961" y="2184172"/>
            <a:ext cx="1426128" cy="12448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Fractions Quotes | Fractions Sayings | Fractions Picture Quotes" id="125" name="Google Shape;125;p4"/>
          <p:cNvPicPr preferRelativeResize="0"/>
          <p:nvPr/>
        </p:nvPicPr>
        <p:blipFill rotWithShape="1">
          <a:blip r:embed="rId3">
            <a:alphaModFix/>
          </a:blip>
          <a:srcRect b="25542" l="0" r="1" t="31857"/>
          <a:stretch/>
        </p:blipFill>
        <p:spPr>
          <a:xfrm>
            <a:off x="1993977" y="871095"/>
            <a:ext cx="8204046" cy="461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838200" y="1965881"/>
            <a:ext cx="10515600" cy="3687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SemiBold"/>
              <a:buNone/>
            </a:pPr>
            <a:r>
              <a:t/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285" y="6010298"/>
            <a:ext cx="1615586" cy="74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0" y="-1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5"/>
          <p:cNvSpPr txBox="1"/>
          <p:nvPr>
            <p:ph type="ctrTitle"/>
          </p:nvPr>
        </p:nvSpPr>
        <p:spPr>
          <a:xfrm>
            <a:off x="1524000" y="665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</a:rPr>
              <a:t>Three Models for Fractions</a:t>
            </a:r>
            <a:endParaRPr/>
          </a:p>
        </p:txBody>
      </p:sp>
      <p:sp>
        <p:nvSpPr>
          <p:cNvPr id="136" name="Google Shape;136;p5"/>
          <p:cNvSpPr txBox="1"/>
          <p:nvPr>
            <p:ph idx="1" type="subTitle"/>
          </p:nvPr>
        </p:nvSpPr>
        <p:spPr>
          <a:xfrm>
            <a:off x="1524000" y="314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lt1"/>
                </a:solidFill>
              </a:rPr>
              <a:t>Area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lt1"/>
                </a:solidFill>
              </a:rPr>
              <a:t>Set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lt1"/>
                </a:solidFill>
              </a:rPr>
              <a:t>Number Line</a:t>
            </a:r>
            <a:endParaRPr sz="4000">
              <a:solidFill>
                <a:srgbClr val="9CC2E5"/>
              </a:solidFill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Area Model (fraction of the whole)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753016" y="1563539"/>
            <a:ext cx="10515600" cy="123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i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fraction of the large square is shaded red?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4597167" y="2798057"/>
            <a:ext cx="1261885" cy="1261885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597166" y="4070397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5859052" y="4070397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859052" y="2798057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Set Model (fraction of the objects)</a:t>
            </a: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753016" y="1563539"/>
            <a:ext cx="10515600" cy="123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i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fraction of the squares are shaded red?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2105637" y="3183951"/>
            <a:ext cx="1261885" cy="1261885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297815" y="3183949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6561146" y="3183949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8824478" y="3183950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Number Line Model (location/distance)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753016" y="1563539"/>
            <a:ext cx="10515600" cy="123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i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is ¼ on the number line?</a:t>
            </a:r>
            <a:endParaRPr/>
          </a:p>
        </p:txBody>
      </p:sp>
      <p:pic>
        <p:nvPicPr>
          <p:cNvPr descr="Course: Mathematics - Class 6, Topic: Fractions on Number Line"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7916" y="2653893"/>
            <a:ext cx="6820249" cy="23573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3624044" y="3785294"/>
            <a:ext cx="238757" cy="23875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Number Line Model (location/distance)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rry Potter Platform 9 3/4 Hogwarts Express cork-backed drinks coaster  (lsh) | eBay"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8878" y="1190160"/>
            <a:ext cx="4379053" cy="447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2022-11-21T20:52:48Z</dcterms:created>
  <dc:creator>Tim Gill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2022-03-01T22:20:08Z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287191b9-777f-4d5a-b3ff-59f407ff32b4</vt:lpwstr>
  </property>
  <property fmtid="{D5CDD505-2E9C-101B-9397-08002B2CF9AE}" pid="8" name="MSIP_Label_d7dc88d9-fa17-47eb-a208-3e66f59d50e5_ContentBits">
    <vt:lpwstr>0</vt:lpwstr>
  </property>
  <property fmtid="{D5CDD505-2E9C-101B-9397-08002B2CF9AE}" pid="9" name="ContentTypeId">
    <vt:lpwstr>0x01010036309C57540D76469D1450094295CA9A</vt:lpwstr>
  </property>
</Properties>
</file>